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Caveat"/>
      <p:regular r:id="rId31"/>
      <p:bold r:id="rId32"/>
    </p:embeddedFont>
    <p:embeddedFont>
      <p:font typeface="Lobster"/>
      <p:regular r:id="rId33"/>
    </p:embeddedFont>
    <p:embeddedFont>
      <p:font typeface="Lora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Bree Serif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2" Type="http://schemas.openxmlformats.org/officeDocument/2006/relationships/font" Target="fonts/BreeSerif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vea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obster-regular.fntdata"/><Relationship Id="rId10" Type="http://schemas.openxmlformats.org/officeDocument/2006/relationships/slide" Target="slides/slide5.xml"/><Relationship Id="rId32" Type="http://schemas.openxmlformats.org/officeDocument/2006/relationships/font" Target="fonts/Caveat-bold.fntdata"/><Relationship Id="rId13" Type="http://schemas.openxmlformats.org/officeDocument/2006/relationships/slide" Target="slides/slide8.xml"/><Relationship Id="rId35" Type="http://schemas.openxmlformats.org/officeDocument/2006/relationships/font" Target="fonts/Lora-bold.fntdata"/><Relationship Id="rId12" Type="http://schemas.openxmlformats.org/officeDocument/2006/relationships/slide" Target="slides/slide7.xml"/><Relationship Id="rId34" Type="http://schemas.openxmlformats.org/officeDocument/2006/relationships/font" Target="fonts/Lora-regular.fntdata"/><Relationship Id="rId15" Type="http://schemas.openxmlformats.org/officeDocument/2006/relationships/slide" Target="slides/slide10.xml"/><Relationship Id="rId37" Type="http://schemas.openxmlformats.org/officeDocument/2006/relationships/font" Target="fonts/Lora-boldItalic.fntdata"/><Relationship Id="rId14" Type="http://schemas.openxmlformats.org/officeDocument/2006/relationships/slide" Target="slides/slide9.xml"/><Relationship Id="rId36" Type="http://schemas.openxmlformats.org/officeDocument/2006/relationships/font" Target="fonts/Lora-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en/Vector_(mathematics)" TargetMode="External"/><Relationship Id="rId3" Type="http://schemas.openxmlformats.org/officeDocument/2006/relationships/hyperlink" Target="https://www.wikiwand.com/en/Real_numbers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fbb96e23_0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59fbb96e23_0_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59fbb96e23_0_4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16f32b74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16f32b74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16f32b74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16f32b7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16f32b7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16f32b7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16f32b7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16f32b7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16f32b74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16f32b74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9fbb96e2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9fbb96e2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16ddf930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16ddf930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Word embedding: words or phrases from the vocabulary are mapped to </a:t>
            </a:r>
            <a:r>
              <a:rPr lang="en" sz="1250" u="sng">
                <a:solidFill>
                  <a:srgbClr val="1559B5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  <a:hlinkClick r:id="rId2"/>
              </a:rPr>
              <a:t>vectors</a:t>
            </a: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of </a:t>
            </a:r>
            <a:r>
              <a:rPr lang="en" sz="1250" u="sng">
                <a:solidFill>
                  <a:srgbClr val="40BBE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  <a:hlinkClick r:id="rId3"/>
              </a:rPr>
              <a:t>real numbers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9fbb96e2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9fbb96e2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9fbb96e2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9fbb96e2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fbb96e2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9fbb96e2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9fbb96e2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9fbb96e2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16f32b7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16f32b7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16f32b74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16f32b74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16f32b74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16f32b74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16f32b74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16f32b74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6ddf930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16ddf930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9fbb96e23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9fbb96e23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16ddf93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16ddf93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6ddf93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6ddf93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16ddf930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16ddf93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Jupyter Notebook is an open-source web application that allows you to create and share documents that contain live code, equations, visualizations and narrative text. Uses include: data cleaning and transformation, numerical simulation, statistical modeling, data visualization, machine learning, and much more.</a:t>
            </a:r>
            <a:endParaRPr sz="1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9fbb96e2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9fbb96e2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9fbb96e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9fbb96e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9fbb96e2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9fbb96e2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16f32b7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16f32b7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şlık ve İçerik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nbviewer.jupyter.org/" TargetMode="External"/><Relationship Id="rId4" Type="http://schemas.openxmlformats.org/officeDocument/2006/relationships/hyperlink" Target="https://github.com/akoksal/Turkish-Word2Vec" TargetMode="External"/><Relationship Id="rId5" Type="http://schemas.openxmlformats.org/officeDocument/2006/relationships/hyperlink" Target="https://nlp.stanford.edu/projects/glove/" TargetMode="External"/><Relationship Id="rId6" Type="http://schemas.openxmlformats.org/officeDocument/2006/relationships/hyperlink" Target="http://tiny.cc/6gtj6y" TargetMode="Externa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34.png"/><Relationship Id="rId1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hyperlink" Target="https://github.com/aycignl" TargetMode="External"/><Relationship Id="rId9" Type="http://schemas.openxmlformats.org/officeDocument/2006/relationships/image" Target="../media/image31.png"/><Relationship Id="rId5" Type="http://schemas.openxmlformats.org/officeDocument/2006/relationships/image" Target="../media/image23.jpg"/><Relationship Id="rId6" Type="http://schemas.openxmlformats.org/officeDocument/2006/relationships/hyperlink" Target="https://twitter.com/gonul_ayci?lang=en" TargetMode="External"/><Relationship Id="rId7" Type="http://schemas.openxmlformats.org/officeDocument/2006/relationships/image" Target="../media/image21.jpg"/><Relationship Id="rId8" Type="http://schemas.openxmlformats.org/officeDocument/2006/relationships/hyperlink" Target="mailto:aycignl@gmail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jupyter/jupyter/wiki/Jupyter-kernel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9.png"/><Relationship Id="rId7" Type="http://schemas.openxmlformats.org/officeDocument/2006/relationships/hyperlink" Target="https://nbviewer.jupyter.org/" TargetMode="External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507200" y="2041325"/>
            <a:ext cx="43530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>
                <a:solidFill>
                  <a:srgbClr val="99055A"/>
                </a:solidFill>
                <a:latin typeface="Lobster"/>
                <a:ea typeface="Lobster"/>
                <a:cs typeface="Lobster"/>
                <a:sym typeface="Lobster"/>
              </a:rPr>
              <a:t>Gönül Aycı</a:t>
            </a:r>
            <a:endParaRPr i="1" sz="4000">
              <a:solidFill>
                <a:srgbClr val="99055A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ÖYLG </a:t>
            </a:r>
            <a:endParaRPr b="1" sz="30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12 Mayıs</a:t>
            </a:r>
            <a:r>
              <a:rPr b="1" i="0" lang="en" sz="3000" u="none" cap="none" strike="noStrike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 201</a:t>
            </a:r>
            <a:r>
              <a:rPr b="1" lang="en" sz="3000">
                <a:solidFill>
                  <a:srgbClr val="38761D"/>
                </a:solidFill>
                <a:latin typeface="Caveat"/>
                <a:ea typeface="Caveat"/>
                <a:cs typeface="Caveat"/>
                <a:sym typeface="Caveat"/>
              </a:rPr>
              <a:t>9</a:t>
            </a:r>
            <a:endParaRPr b="1" sz="3000">
              <a:solidFill>
                <a:srgbClr val="38761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626313" y="4425275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type="ctrTitle"/>
          </p:nvPr>
        </p:nvSpPr>
        <p:spPr>
          <a:xfrm>
            <a:off x="311700" y="175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155CC"/>
                </a:solidFill>
                <a:latin typeface="Bree Serif"/>
                <a:ea typeface="Bree Serif"/>
                <a:cs typeface="Bree Serif"/>
                <a:sym typeface="Bree Serif"/>
              </a:rPr>
              <a:t>En Sevdiğim Defterim </a:t>
            </a:r>
            <a:r>
              <a:rPr i="1" lang="en" sz="4000">
                <a:solidFill>
                  <a:srgbClr val="1155CC"/>
                </a:solidFill>
                <a:latin typeface="Bree Serif"/>
                <a:ea typeface="Bree Serif"/>
                <a:cs typeface="Bree Serif"/>
                <a:sym typeface="Bree Serif"/>
              </a:rPr>
              <a:t>‘Jupyter’</a:t>
            </a:r>
            <a:r>
              <a:rPr lang="en" sz="4000">
                <a:solidFill>
                  <a:srgbClr val="1155CC"/>
                </a:solidFill>
                <a:latin typeface="Bree Serif"/>
                <a:ea typeface="Bree Serif"/>
                <a:cs typeface="Bree Serif"/>
                <a:sym typeface="Bree Serif"/>
              </a:rPr>
              <a:t> :)</a:t>
            </a:r>
            <a:endParaRPr sz="4000">
              <a:solidFill>
                <a:srgbClr val="1155CC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15167" l="0" r="0" t="0"/>
          <a:stretch/>
        </p:blipFill>
        <p:spPr>
          <a:xfrm>
            <a:off x="4953000" y="1273175"/>
            <a:ext cx="3201300" cy="32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2400"/>
            <a:ext cx="7474771" cy="446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8282746" cy="446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2400"/>
            <a:ext cx="7462981" cy="446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800"/>
            <a:ext cx="8839198" cy="253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196" cy="329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571250"/>
            <a:ext cx="4905750" cy="3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/>
          <p:nvPr/>
        </p:nvSpPr>
        <p:spPr>
          <a:xfrm rot="498165">
            <a:off x="5481584" y="2516466"/>
            <a:ext cx="3540575" cy="2641290"/>
          </a:xfrm>
          <a:prstGeom prst="irregularSeal2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Word2Vec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9"/>
          <p:cNvSpPr txBox="1"/>
          <p:nvPr>
            <p:ph type="title"/>
          </p:nvPr>
        </p:nvSpPr>
        <p:spPr>
          <a:xfrm>
            <a:off x="3158250" y="3766724"/>
            <a:ext cx="2867400" cy="473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Tomas Mikolov</a:t>
            </a:r>
            <a:endParaRPr sz="2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</a:rPr>
              <a:t>Czech Computer Scientist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</a:rPr>
              <a:t>2013 @ Google </a:t>
            </a:r>
            <a:endParaRPr sz="1600">
              <a:solidFill>
                <a:srgbClr val="1155CC"/>
              </a:solidFill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5799" r="10392" t="0"/>
          <a:stretch/>
        </p:blipFill>
        <p:spPr>
          <a:xfrm>
            <a:off x="3822475" y="1653475"/>
            <a:ext cx="1624196" cy="189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/>
          <p:nvPr/>
        </p:nvSpPr>
        <p:spPr>
          <a:xfrm>
            <a:off x="1058969" y="2557217"/>
            <a:ext cx="2345922" cy="313470"/>
          </a:xfrm>
          <a:prstGeom prst="flowChartTerminator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0000"/>
                </a:solidFill>
              </a:rPr>
              <a:t>Word Embedding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162775" y="890625"/>
            <a:ext cx="2708700" cy="1330500"/>
          </a:xfrm>
          <a:prstGeom prst="wedgeEllipseCallout">
            <a:avLst>
              <a:gd fmla="val 23390" name="adj1"/>
              <a:gd fmla="val 64899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Vector Representatio</a:t>
            </a:r>
            <a:r>
              <a:rPr b="1" lang="en" sz="1600">
                <a:solidFill>
                  <a:srgbClr val="FF0000"/>
                </a:solidFill>
              </a:rPr>
              <a:t>n</a:t>
            </a:r>
            <a:r>
              <a:rPr b="1" lang="en" sz="1600">
                <a:solidFill>
                  <a:srgbClr val="FF0000"/>
                </a:solidFill>
              </a:rPr>
              <a:t>s of a Word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5917329" y="2942729"/>
            <a:ext cx="2307474" cy="308934"/>
          </a:xfrm>
          <a:prstGeom prst="flowChartTerminator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Word2Vec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5788675" y="387900"/>
            <a:ext cx="3134400" cy="2147400"/>
          </a:xfrm>
          <a:prstGeom prst="wedgeEllipseCallout">
            <a:avLst>
              <a:gd fmla="val -16126" name="adj1"/>
              <a:gd fmla="val 62826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One of the most popular technique to learn word embeddings using two-layer neural networks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1417825" y="164150"/>
            <a:ext cx="6436500" cy="940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Word2Vec</a:t>
            </a:r>
            <a:endParaRPr sz="3000"/>
          </a:p>
        </p:txBody>
      </p:sp>
      <p:sp>
        <p:nvSpPr>
          <p:cNvPr id="193" name="Google Shape;193;p30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3081" r="0" t="0"/>
          <a:stretch/>
        </p:blipFill>
        <p:spPr>
          <a:xfrm>
            <a:off x="499275" y="1421400"/>
            <a:ext cx="8261303" cy="290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1417825" y="164150"/>
            <a:ext cx="6436500" cy="940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Cosine Similarity</a:t>
            </a:r>
            <a:endParaRPr sz="3000"/>
          </a:p>
        </p:txBody>
      </p:sp>
      <p:sp>
        <p:nvSpPr>
          <p:cNvPr id="201" name="Google Shape;201;p31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0" t="11126"/>
          <a:stretch/>
        </p:blipFill>
        <p:spPr>
          <a:xfrm>
            <a:off x="2295825" y="1209625"/>
            <a:ext cx="4632001" cy="32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75" y="1889300"/>
            <a:ext cx="840300" cy="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900" y="3011475"/>
            <a:ext cx="1144000" cy="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7140" r="0" t="0"/>
          <a:stretch/>
        </p:blipFill>
        <p:spPr>
          <a:xfrm>
            <a:off x="2285725" y="1447800"/>
            <a:ext cx="4939276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1417825" y="164150"/>
            <a:ext cx="6436500" cy="940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DEMO: </a:t>
            </a:r>
            <a:r>
              <a:rPr lang="en" sz="3000"/>
              <a:t>Word2Vec</a:t>
            </a:r>
            <a:endParaRPr sz="3000"/>
          </a:p>
        </p:txBody>
      </p:sp>
      <p:sp>
        <p:nvSpPr>
          <p:cNvPr id="211" name="Google Shape;211;p32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8315"/>
          <a:stretch/>
        </p:blipFill>
        <p:spPr>
          <a:xfrm>
            <a:off x="6821875" y="1300725"/>
            <a:ext cx="1194825" cy="13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599" y="3854425"/>
            <a:ext cx="720931" cy="7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175" y="3932973"/>
            <a:ext cx="1857850" cy="57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0718" y="3893701"/>
            <a:ext cx="637425" cy="65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3650" y="1300725"/>
            <a:ext cx="1194825" cy="1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51150" y="895525"/>
            <a:ext cx="3230601" cy="2422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28600"/>
            <a:ext cx="8313719" cy="446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2400"/>
            <a:ext cx="7570670" cy="4462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7113" cy="446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10597" cy="446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628650" y="121450"/>
            <a:ext cx="7886700" cy="76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5394"/>
                </a:solidFill>
              </a:rPr>
              <a:t>References</a:t>
            </a:r>
            <a:endParaRPr sz="3000">
              <a:solidFill>
                <a:srgbClr val="0B5394"/>
              </a:solidFill>
            </a:endParaRPr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628650" y="1039450"/>
            <a:ext cx="8286000" cy="352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 sz="1400">
                <a:solidFill>
                  <a:srgbClr val="38761D"/>
                </a:solidFill>
                <a:uFill>
                  <a:noFill/>
                </a:uFill>
                <a:hlinkClick r:id="rId3"/>
              </a:rPr>
              <a:t>https://nbviewer.jupyter.org/</a:t>
            </a:r>
            <a:endParaRPr sz="1400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 sz="1400">
                <a:solidFill>
                  <a:srgbClr val="38761D"/>
                </a:solidFill>
              </a:rPr>
              <a:t>http://tiny.cc/jbvj6y</a:t>
            </a:r>
            <a:endParaRPr sz="1400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 sz="1400">
                <a:solidFill>
                  <a:srgbClr val="38761D"/>
                </a:solidFill>
              </a:rPr>
              <a:t>Mikolov, Tomas, et al. "Distributed representations of words and phrases and their compositionality." Advances in neural information processing systems. 2013. </a:t>
            </a:r>
            <a:endParaRPr sz="1400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 sz="1400">
                <a:solidFill>
                  <a:srgbClr val="38761D"/>
                </a:solidFill>
              </a:rPr>
              <a:t>Mikolov, Tomas, et al. "Efficient estimation of word representations in vector space." arXiv preprint arXiv:1301.3781 (2013).</a:t>
            </a:r>
            <a:endParaRPr b="1" sz="1400">
              <a:solidFill>
                <a:srgbClr val="1155CC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b="1" lang="en" sz="1400">
                <a:solidFill>
                  <a:srgbClr val="1155CC"/>
                </a:solidFill>
              </a:rPr>
              <a:t>Word2Vec Turkish</a:t>
            </a:r>
            <a:r>
              <a:rPr lang="en" sz="1400">
                <a:solidFill>
                  <a:srgbClr val="0B5394"/>
                </a:solidFill>
              </a:rPr>
              <a:t>:</a:t>
            </a:r>
            <a:r>
              <a:rPr lang="en" sz="1400">
                <a:solidFill>
                  <a:srgbClr val="38761D"/>
                </a:solidFill>
              </a:rPr>
              <a:t> </a:t>
            </a:r>
            <a:r>
              <a:rPr lang="en" sz="1400">
                <a:solidFill>
                  <a:srgbClr val="38761D"/>
                </a:solidFill>
                <a:uFill>
                  <a:noFill/>
                </a:uFill>
                <a:hlinkClick r:id="rId4"/>
              </a:rPr>
              <a:t>https://github.com/akoksal/Turkish-Word2Vec</a:t>
            </a:r>
            <a:endParaRPr sz="1400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b="1" lang="en" sz="1400">
                <a:solidFill>
                  <a:srgbClr val="1155CC"/>
                </a:solidFill>
              </a:rPr>
              <a:t>Word2Vec English:</a:t>
            </a:r>
            <a:r>
              <a:rPr lang="en" sz="1400">
                <a:solidFill>
                  <a:srgbClr val="38761D"/>
                </a:solidFill>
              </a:rPr>
              <a:t> </a:t>
            </a:r>
            <a:r>
              <a:rPr lang="en" sz="1400">
                <a:solidFill>
                  <a:srgbClr val="38761D"/>
                </a:solidFill>
                <a:uFill>
                  <a:noFill/>
                </a:uFill>
                <a:hlinkClick r:id="rId5"/>
              </a:rPr>
              <a:t>https://nlp.stanford.edu/projects/glove/</a:t>
            </a:r>
            <a:endParaRPr sz="1400">
              <a:solidFill>
                <a:srgbClr val="38761D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lang="en" sz="1400">
                <a:solidFill>
                  <a:srgbClr val="38761D"/>
                </a:solidFill>
                <a:uFill>
                  <a:noFill/>
                </a:uFill>
                <a:hlinkClick r:id="rId6"/>
              </a:rPr>
              <a:t>http://tiny.cc/6gtj6y</a:t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38761D"/>
              </a:solidFill>
            </a:endParaRPr>
          </a:p>
        </p:txBody>
      </p:sp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7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8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075" y="4101925"/>
            <a:ext cx="659085" cy="5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type="title"/>
          </p:nvPr>
        </p:nvSpPr>
        <p:spPr>
          <a:xfrm>
            <a:off x="2630936" y="4203422"/>
            <a:ext cx="936900" cy="409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uFill>
                  <a:noFill/>
                </a:uFill>
                <a:hlinkClick r:id="rId4"/>
              </a:rPr>
              <a:t>aycignl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5">
            <a:alphaModFix/>
          </a:blip>
          <a:srcRect b="9475" l="22802" r="22396" t="10086"/>
          <a:stretch/>
        </p:blipFill>
        <p:spPr>
          <a:xfrm>
            <a:off x="3760775" y="4227972"/>
            <a:ext cx="488395" cy="36016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>
            <p:ph type="title"/>
          </p:nvPr>
        </p:nvSpPr>
        <p:spPr>
          <a:xfrm>
            <a:off x="4322727" y="4201977"/>
            <a:ext cx="1486200" cy="409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D85C6"/>
                </a:solidFill>
                <a:uFill>
                  <a:noFill/>
                </a:uFill>
                <a:hlinkClick r:id="rId6"/>
              </a:rPr>
              <a:t>gonul_ayci</a:t>
            </a:r>
            <a:endParaRPr b="1" sz="1600">
              <a:solidFill>
                <a:srgbClr val="3D85C6"/>
              </a:solidFill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7">
            <a:alphaModFix/>
          </a:blip>
          <a:srcRect b="18923" l="0" r="0" t="11608"/>
          <a:stretch/>
        </p:blipFill>
        <p:spPr>
          <a:xfrm>
            <a:off x="5779079" y="4182627"/>
            <a:ext cx="659085" cy="40925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>
            <p:ph type="title"/>
          </p:nvPr>
        </p:nvSpPr>
        <p:spPr>
          <a:xfrm>
            <a:off x="6382298" y="4203422"/>
            <a:ext cx="936900" cy="409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0000"/>
                </a:solidFill>
                <a:uFill>
                  <a:noFill/>
                </a:uFill>
                <a:hlinkClick r:id="rId8"/>
              </a:rPr>
              <a:t>aycignl</a:t>
            </a:r>
            <a:endParaRPr b="1" sz="1600">
              <a:solidFill>
                <a:srgbClr val="CC0000"/>
              </a:solidFill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6624" y="2065876"/>
            <a:ext cx="1065904" cy="136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 rotWithShape="1">
          <a:blip r:embed="rId10">
            <a:alphaModFix/>
          </a:blip>
          <a:srcRect b="16687" l="3082" r="68186" t="0"/>
          <a:stretch/>
        </p:blipFill>
        <p:spPr>
          <a:xfrm>
            <a:off x="626009" y="1892151"/>
            <a:ext cx="1737792" cy="180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93194" y="2068995"/>
            <a:ext cx="1290080" cy="136698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1820700" y="26650"/>
            <a:ext cx="55191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5394"/>
                </a:solidFill>
              </a:rPr>
              <a:t>Thank You For Listening</a:t>
            </a:r>
            <a:br>
              <a:rPr lang="en" sz="3000">
                <a:solidFill>
                  <a:srgbClr val="0B5394"/>
                </a:solidFill>
              </a:rPr>
            </a:br>
            <a:r>
              <a:rPr lang="en" sz="3000">
                <a:solidFill>
                  <a:srgbClr val="38761D"/>
                </a:solidFill>
              </a:rPr>
              <a:t>Any Questions?</a:t>
            </a:r>
            <a:endParaRPr sz="3000">
              <a:solidFill>
                <a:srgbClr val="38761D"/>
              </a:solidFill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 rotWithShape="1">
          <a:blip r:embed="rId12">
            <a:alphaModFix/>
          </a:blip>
          <a:srcRect b="15167" l="0" r="0" t="0"/>
          <a:stretch/>
        </p:blipFill>
        <p:spPr>
          <a:xfrm>
            <a:off x="3275925" y="1327350"/>
            <a:ext cx="2610976" cy="26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454700" y="1548250"/>
            <a:ext cx="5070900" cy="31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❖"/>
            </a:pPr>
            <a:r>
              <a:rPr lang="en" sz="2400">
                <a:solidFill>
                  <a:srgbClr val="38761D"/>
                </a:solidFill>
              </a:rPr>
              <a:t>What is </a:t>
            </a:r>
            <a:r>
              <a:rPr lang="en" sz="2400">
                <a:solidFill>
                  <a:srgbClr val="38761D"/>
                </a:solidFill>
              </a:rPr>
              <a:t>Jupyter Notebook?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❖"/>
            </a:pPr>
            <a:r>
              <a:rPr lang="en" sz="2400">
                <a:solidFill>
                  <a:srgbClr val="38761D"/>
                </a:solidFill>
              </a:rPr>
              <a:t>How Jupyter Notebook works?</a:t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❖"/>
            </a:pPr>
            <a:r>
              <a:rPr lang="en" sz="2400">
                <a:solidFill>
                  <a:srgbClr val="38761D"/>
                </a:solidFill>
              </a:rPr>
              <a:t>What is Word2Vec?</a:t>
            </a:r>
            <a:endParaRPr sz="2400">
              <a:solidFill>
                <a:srgbClr val="38761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8761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400"/>
              <a:buChar char="❖"/>
            </a:pPr>
            <a:r>
              <a:rPr lang="en" sz="2400">
                <a:solidFill>
                  <a:srgbClr val="EA9999"/>
                </a:solidFill>
              </a:rPr>
              <a:t>Twitter API example</a:t>
            </a:r>
            <a:endParaRPr sz="2400">
              <a:solidFill>
                <a:srgbClr val="EA9999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400"/>
              <a:buChar char="❖"/>
            </a:pPr>
            <a:r>
              <a:rPr lang="en" sz="2400">
                <a:solidFill>
                  <a:srgbClr val="EA9999"/>
                </a:solidFill>
              </a:rPr>
              <a:t>Pandas Dataframe example</a:t>
            </a:r>
            <a:endParaRPr sz="2400">
              <a:solidFill>
                <a:srgbClr val="EA9999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417825" y="164150"/>
            <a:ext cx="6436500" cy="940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Agenda</a:t>
            </a:r>
            <a:endParaRPr sz="3000"/>
          </a:p>
        </p:txBody>
      </p:sp>
      <p:sp>
        <p:nvSpPr>
          <p:cNvPr id="84" name="Google Shape;84;p16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075" y="1485650"/>
            <a:ext cx="2788825" cy="27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1417825" y="164150"/>
            <a:ext cx="6436500" cy="940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What is </a:t>
            </a:r>
            <a:r>
              <a:rPr lang="en" sz="3000">
                <a:solidFill>
                  <a:schemeClr val="dk1"/>
                </a:solidFill>
              </a:rPr>
              <a:t>Jupyter Notebook?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1417825" y="164150"/>
            <a:ext cx="6436500" cy="940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Jupyter Notebook</a:t>
            </a:r>
            <a:endParaRPr sz="3000"/>
          </a:p>
        </p:txBody>
      </p:sp>
      <p:sp>
        <p:nvSpPr>
          <p:cNvPr id="99" name="Google Shape;99;p18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300750" y="1376900"/>
            <a:ext cx="3757500" cy="3054000"/>
          </a:xfrm>
          <a:prstGeom prst="verticalScroll">
            <a:avLst>
              <a:gd fmla="val 12500" name="adj"/>
            </a:avLst>
          </a:prstGeom>
          <a:solidFill>
            <a:srgbClr val="E7F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>
                <a:solidFill>
                  <a:srgbClr val="FF0000"/>
                </a:solidFill>
              </a:rPr>
              <a:t>Interactive</a:t>
            </a:r>
            <a:r>
              <a:rPr lang="en" sz="1800"/>
              <a:t> and </a:t>
            </a:r>
            <a:r>
              <a:rPr lang="en" sz="1800">
                <a:solidFill>
                  <a:srgbClr val="0000FF"/>
                </a:solidFill>
              </a:rPr>
              <a:t>shareable</a:t>
            </a:r>
            <a:r>
              <a:rPr lang="en" sz="1800"/>
              <a:t> notebooks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319"/>
              </a:buClr>
              <a:buSzPts val="1800"/>
              <a:buChar char="○"/>
            </a:pPr>
            <a:r>
              <a:rPr lang="en" sz="1800">
                <a:solidFill>
                  <a:srgbClr val="FFA319"/>
                </a:solidFill>
              </a:rPr>
              <a:t>Live code</a:t>
            </a:r>
            <a:endParaRPr sz="1800">
              <a:solidFill>
                <a:srgbClr val="FFA31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Char char="○"/>
            </a:pPr>
            <a:r>
              <a:rPr lang="en" sz="1800">
                <a:solidFill>
                  <a:srgbClr val="9900FF"/>
                </a:solidFill>
              </a:rPr>
              <a:t>Equations</a:t>
            </a:r>
            <a:endParaRPr sz="1800">
              <a:solidFill>
                <a:srgbClr val="9900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○"/>
            </a:pPr>
            <a:r>
              <a:rPr lang="en" sz="1800">
                <a:solidFill>
                  <a:srgbClr val="38761D"/>
                </a:solidFill>
              </a:rPr>
              <a:t>Visualizations</a:t>
            </a:r>
            <a:endParaRPr sz="1800">
              <a:solidFill>
                <a:srgbClr val="38761D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○"/>
            </a:pPr>
            <a:r>
              <a:rPr lang="en" sz="1800">
                <a:solidFill>
                  <a:srgbClr val="FF00FF"/>
                </a:solidFill>
              </a:rPr>
              <a:t>Narrative text</a:t>
            </a:r>
            <a:endParaRPr sz="1800">
              <a:solidFill>
                <a:srgbClr val="FF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00" y="1376900"/>
            <a:ext cx="1905426" cy="232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1029975" y="3704630"/>
            <a:ext cx="30855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  <a:highlight>
                  <a:srgbClr val="FFFFFF"/>
                </a:highlight>
              </a:rPr>
              <a:t>Fernando Pérez</a:t>
            </a:r>
            <a:endParaRPr sz="20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highlight>
                  <a:srgbClr val="FFFFFF"/>
                </a:highlight>
              </a:rPr>
              <a:t>IPython → Jupyter Notebook</a:t>
            </a:r>
            <a:endParaRPr sz="16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</a:rPr>
              <a:t>2001 → 2014</a:t>
            </a:r>
            <a:endParaRPr sz="1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1417825" y="164150"/>
            <a:ext cx="6436500" cy="940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Jupyter Notebook</a:t>
            </a:r>
            <a:endParaRPr sz="3000"/>
          </a:p>
        </p:txBody>
      </p:sp>
      <p:pic>
        <p:nvPicPr>
          <p:cNvPr id="109" name="Google Shape;109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256" l="0" r="0" t="9200"/>
          <a:stretch/>
        </p:blipFill>
        <p:spPr>
          <a:xfrm>
            <a:off x="1413724" y="2697867"/>
            <a:ext cx="4139312" cy="176890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0" l="0" r="0" t="6777"/>
          <a:stretch/>
        </p:blipFill>
        <p:spPr>
          <a:xfrm>
            <a:off x="2205450" y="1480900"/>
            <a:ext cx="2585919" cy="94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6">
            <a:alphaModFix/>
          </a:blip>
          <a:srcRect b="21974" l="0" r="0" t="10118"/>
          <a:stretch/>
        </p:blipFill>
        <p:spPr>
          <a:xfrm>
            <a:off x="5462412" y="1480900"/>
            <a:ext cx="1657538" cy="9385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81925" y="3046250"/>
            <a:ext cx="2874950" cy="105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1417825" y="164150"/>
            <a:ext cx="6436500" cy="940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How </a:t>
            </a:r>
            <a:r>
              <a:rPr lang="en" sz="3000">
                <a:solidFill>
                  <a:schemeClr val="dk1"/>
                </a:solidFill>
              </a:rPr>
              <a:t>Jupyter Notebook works?</a:t>
            </a:r>
            <a:endParaRPr sz="3000"/>
          </a:p>
        </p:txBody>
      </p:sp>
      <p:sp>
        <p:nvSpPr>
          <p:cNvPr id="120" name="Google Shape;120;p20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6088" l="0" r="0" t="27008"/>
          <a:stretch/>
        </p:blipFill>
        <p:spPr>
          <a:xfrm>
            <a:off x="1633550" y="1866225"/>
            <a:ext cx="6029325" cy="22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2590800" y="46799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Gönül Aycı - Bogazici University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1417825" y="164150"/>
            <a:ext cx="6436500" cy="940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DEMO: </a:t>
            </a:r>
            <a:r>
              <a:rPr lang="en" sz="3000">
                <a:solidFill>
                  <a:schemeClr val="dk1"/>
                </a:solidFill>
              </a:rPr>
              <a:t>Jupyter Notebook</a:t>
            </a:r>
            <a:endParaRPr sz="3000"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7140" r="0" t="0"/>
          <a:stretch/>
        </p:blipFill>
        <p:spPr>
          <a:xfrm>
            <a:off x="2285725" y="1447800"/>
            <a:ext cx="4939276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3" cy="353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